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266" r:id="rId2"/>
    <p:sldId id="287" r:id="rId3"/>
    <p:sldId id="302" r:id="rId4"/>
    <p:sldId id="307" r:id="rId5"/>
    <p:sldId id="304" r:id="rId6"/>
    <p:sldId id="305" r:id="rId7"/>
    <p:sldId id="300" r:id="rId8"/>
    <p:sldId id="301" r:id="rId9"/>
    <p:sldId id="306" r:id="rId10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00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7" d="100"/>
          <a:sy n="97" d="100"/>
        </p:scale>
        <p:origin x="19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2022/8/25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2022/8/25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29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054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259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0595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1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59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6018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4.wmf"/><Relationship Id="rId4" Type="http://schemas.openxmlformats.org/officeDocument/2006/relationships/oleObject" Target="../embeddings/oleObject3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emf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2.wmf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Summary Report for BFX–UA300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Quality Issue on </a:t>
            </a:r>
            <a:r>
              <a:rPr lang="en-US" altLang="zh-TW" sz="3600" b="1" dirty="0" smtClean="0">
                <a:latin typeface="Calibri" pitchFamily="34" charset="0"/>
              </a:rPr>
              <a:t>May-2022 </a:t>
            </a:r>
            <a:r>
              <a:rPr lang="en-US" altLang="zh-TW" sz="3600" b="1" dirty="0">
                <a:latin typeface="Calibri" pitchFamily="34" charset="0"/>
              </a:rPr>
              <a:t>Product.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10816" y="3584562"/>
            <a:ext cx="28482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Approved by: CB Lin</a:t>
            </a:r>
          </a:p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2022-Aug-25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293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30</a:t>
            </a:r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-June-2022, ALT customer complain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[BFX-UA300] 2022.May Mass production 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</a:t>
            </a:r>
            <a:r>
              <a:rPr lang="en-US" dirty="0"/>
              <a:t>Critical</a:t>
            </a:r>
          </a:p>
          <a:p>
            <a:r>
              <a:rPr lang="en-US" dirty="0"/>
              <a:t>Status LED not </a:t>
            </a:r>
            <a:r>
              <a:rPr lang="en-US" dirty="0" smtClean="0"/>
              <a:t>work * 1 pcs/200</a:t>
            </a:r>
            <a:endParaRPr lang="en-US" dirty="0"/>
          </a:p>
          <a:p>
            <a:r>
              <a:rPr lang="en-US" dirty="0"/>
              <a:t>Ethernet </a:t>
            </a:r>
            <a:r>
              <a:rPr lang="en-US" dirty="0" smtClean="0"/>
              <a:t>unstable * 1 pcs/200</a:t>
            </a:r>
            <a:endParaRPr lang="en-US" dirty="0"/>
          </a:p>
          <a:p>
            <a:r>
              <a:rPr lang="en-US" dirty="0"/>
              <a:t>No sound </a:t>
            </a:r>
            <a:r>
              <a:rPr lang="en-US" dirty="0" smtClean="0"/>
              <a:t>output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Major</a:t>
            </a:r>
          </a:p>
          <a:p>
            <a:r>
              <a:rPr lang="en-US" dirty="0"/>
              <a:t>No screen after booting animation</a:t>
            </a:r>
            <a:r>
              <a:rPr lang="en-US" dirty="0" smtClean="0"/>
              <a:t>. * 1 pcs/200</a:t>
            </a:r>
            <a:endParaRPr lang="en-US" dirty="0"/>
          </a:p>
          <a:p>
            <a:r>
              <a:rPr lang="en-US" dirty="0"/>
              <a:t>Cosmetic </a:t>
            </a:r>
            <a:r>
              <a:rPr lang="en-US" dirty="0" smtClean="0"/>
              <a:t>damage * 1 pcs/200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Minor</a:t>
            </a:r>
          </a:p>
          <a:p>
            <a:r>
              <a:rPr lang="en-US" dirty="0"/>
              <a:t>Screw </a:t>
            </a:r>
            <a:r>
              <a:rPr lang="en-US" dirty="0" smtClean="0"/>
              <a:t>assembly * 1 pcs/200</a:t>
            </a:r>
            <a:endParaRPr lang="en-US" dirty="0"/>
          </a:p>
          <a:p>
            <a:r>
              <a:rPr lang="en-US" dirty="0"/>
              <a:t>Tact feeling is not </a:t>
            </a:r>
            <a:r>
              <a:rPr lang="en-US" dirty="0" smtClean="0"/>
              <a:t>good * 1 pcs/200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52234332"/>
              </p:ext>
            </p:extLst>
          </p:nvPr>
        </p:nvGraphicFramePr>
        <p:xfrm>
          <a:off x="78658" y="580318"/>
          <a:ext cx="8967018" cy="4135827"/>
        </p:xfrm>
        <a:graphic>
          <a:graphicData uri="http://schemas.openxmlformats.org/drawingml/2006/table">
            <a:tbl>
              <a:tblPr/>
              <a:tblGrid>
                <a:gridCol w="20417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48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3007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112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171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Led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not work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2149695001202201006480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LED is not working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LED function tested at FT1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Take X-ray and VI D22 location 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impedance of D22 location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voltage of D22 location 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Have abnormality on pin 1,2,3.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verification between D22 NG sample and D22 OK sample</a:t>
                      </a:r>
                      <a:r>
                        <a:rPr lang="en-US" altLang="zh-CN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(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issue follow D22 ( P/N: 123.00701.005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ea typeface="SimSun" pitchFamily="2" charset="-122"/>
                          <a:cs typeface="Arial" panose="020B0604020202020204" pitchFamily="34" charset="0"/>
                        </a:rPr>
                        <a:t>)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 Occurrence :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May cause from vendor LED incoming material ( Auto test and tapping station ). </a:t>
                      </a:r>
                    </a:p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</a:t>
                      </a:r>
                    </a:p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And may cause </a:t>
                      </a:r>
                      <a:r>
                        <a:rPr lang="en-U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On line process from SMT to FATP  can  make D22 crack/ </a:t>
                      </a:r>
                      <a:r>
                        <a:rPr lang="en-U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brocken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endParaRPr lang="en-US" sz="900" dirty="0" smtClean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 Escape: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That time ( 12-Apr ), production line did not check LED by the auto testing program.</a:t>
                      </a:r>
                    </a:p>
                    <a:p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OP check LED by visual inspection at FT1 station may be he did not check carefully and passed to next test      </a:t>
                      </a:r>
                    </a:p>
                    <a:p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station.</a:t>
                      </a: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from LED vendor:</a:t>
                      </a: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Tx/>
                        <a:buNone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Request </a:t>
                      </a:r>
                      <a:r>
                        <a:rPr lang="en-U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Everlight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vendor provide corrective action for 2 risk station : Auto EL test and Tapping . </a:t>
                      </a:r>
                    </a:p>
                    <a:p>
                      <a:pPr lv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 i="1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Due date: 2022/08/29</a:t>
                      </a:r>
                    </a:p>
                    <a:p>
                      <a:pPr lv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Action from </a:t>
                      </a:r>
                      <a:r>
                        <a:rPr lang="en-US" sz="900" b="1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production line: </a:t>
                      </a:r>
                    </a:p>
                    <a:p>
                      <a:pPr lv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Apply auto check LED at FT1 station for test all LED light function . </a:t>
                      </a:r>
                    </a:p>
                    <a:p>
                      <a:pPr lvl="0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900" b="1" i="1" dirty="0" smtClean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Done: 2022/04/23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 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5839680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LED not work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7828976"/>
              </p:ext>
            </p:extLst>
          </p:nvPr>
        </p:nvGraphicFramePr>
        <p:xfrm>
          <a:off x="2998498" y="3527784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5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98498" y="3527784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9147256"/>
              </p:ext>
            </p:extLst>
          </p:nvPr>
        </p:nvGraphicFramePr>
        <p:xfrm>
          <a:off x="526026" y="275625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6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6026" y="275625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56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44928"/>
              </p:ext>
            </p:extLst>
          </p:nvPr>
        </p:nvGraphicFramePr>
        <p:xfrm>
          <a:off x="72736" y="442452"/>
          <a:ext cx="8950351" cy="4466897"/>
        </p:xfrm>
        <a:graphic>
          <a:graphicData uri="http://schemas.openxmlformats.org/drawingml/2006/table">
            <a:tbl>
              <a:tblPr/>
              <a:tblGrid>
                <a:gridCol w="21414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7990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6535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73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311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37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Ethernet unstable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9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9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2149695001202201006508 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Root Cause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After SWAP verified,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he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defect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(CRC NG) follow Ethernet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PHY IC 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U801. (P/N: 002.02152.005, Vender: </a:t>
                      </a:r>
                      <a:r>
                        <a:rPr lang="en-US" sz="9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D/C: DL50)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tested the function of the IC, it showed NTF.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b="0" i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re-confirmed the IC defect with CRC NG.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Realtek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suspected this 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PHY IC (U801) has 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compatibility 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issue </a:t>
                      </a:r>
                      <a:r>
                        <a:rPr lang="en-US" sz="9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 (U1).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SW RD adjust the </a:t>
                      </a:r>
                      <a:r>
                        <a:rPr lang="en-US" sz="9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side Ethernet RX delay, it can improve the CRC issue. 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The compatibility issue between </a:t>
                      </a:r>
                      <a:r>
                        <a:rPr lang="en-US" sz="900" b="0" i="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SoC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 IC (U1) and </a:t>
                      </a: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Ethernet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PHY 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itchFamily="2" charset="2"/>
                        </a:rPr>
                        <a:t>IC U801.</a:t>
                      </a:r>
                      <a:endParaRPr lang="en-US" sz="900" b="0" i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900" b="0" i="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Root Cause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6"/>
                        <a:tabLst/>
                        <a:defRPr/>
                      </a:pPr>
                      <a:r>
                        <a:rPr lang="en-US" sz="900" b="0" i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PT</a:t>
                      </a:r>
                      <a:r>
                        <a:rPr lang="en-US" sz="900" b="0" i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station CRC test item can cover this issue, but the test program of PT station bypass CRC.</a:t>
                      </a:r>
                      <a:endParaRPr lang="en-US" sz="900" b="0" i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Occur: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SW RD try the Ethernet RX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delay parameter to find the best solution.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 need more data to study the parameter, suggest to collect the data during the production.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="1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Action for Escape: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AutoNum type="arabicPeriod" startAt="3"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PT station implemented the CRC test.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(Done)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Ongoing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Ethernet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unstable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655332"/>
              </p:ext>
            </p:extLst>
          </p:nvPr>
        </p:nvGraphicFramePr>
        <p:xfrm>
          <a:off x="607818" y="4027211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4" name="Acrobat Document" showAsIcon="1" r:id="rId4" imgW="914400" imgH="771525" progId="AcroExch.Document.DC">
                  <p:embed/>
                </p:oleObj>
              </mc:Choice>
              <mc:Fallback>
                <p:oleObj name="Acrobat Document" showAsIcon="1" r:id="rId4" imgW="914400" imgH="771525" progId="AcroExch.Document.DC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7818" y="4027211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6353912"/>
              </p:ext>
            </p:extLst>
          </p:nvPr>
        </p:nvGraphicFramePr>
        <p:xfrm>
          <a:off x="442281" y="2865728"/>
          <a:ext cx="1245475" cy="10508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5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4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281" y="2865728"/>
                        <a:ext cx="1245475" cy="10508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754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4892594"/>
              </p:ext>
            </p:extLst>
          </p:nvPr>
        </p:nvGraphicFramePr>
        <p:xfrm>
          <a:off x="72736" y="566070"/>
          <a:ext cx="8987990" cy="4291680"/>
        </p:xfrm>
        <a:graphic>
          <a:graphicData uri="http://schemas.openxmlformats.org/drawingml/2006/table">
            <a:tbl>
              <a:tblPr/>
              <a:tblGrid>
                <a:gridCol w="18937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6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9303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1729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599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5957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572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sound output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 / 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2149695001202201006507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 sound output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On FATP : Sound function tested at FT2 station (With factory software) and RC1 station ( With customer software)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can cover on FATP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FA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Visual Top &amp; Bot side of NG sample 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Repaired at 5R67,5R68, R108 locations and solder more jump at 2con1 location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U1, RAM, Flash  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the impedance at the position of the resistors next to J813  Found out abnormal.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Retest FT2 &amp; OBA station  Pass 5/5 times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 and play music by external internet within 3 hours  Normal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Power on/off ( on 3minutes, off 30s) to check sound output  Normal.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This is NTF issue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Fii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will keep monitor this issue.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No sound output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067726"/>
              </p:ext>
            </p:extLst>
          </p:nvPr>
        </p:nvGraphicFramePr>
        <p:xfrm>
          <a:off x="526026" y="287327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6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6026" y="287327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7186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594897"/>
              </p:ext>
            </p:extLst>
          </p:nvPr>
        </p:nvGraphicFramePr>
        <p:xfrm>
          <a:off x="72736" y="587150"/>
          <a:ext cx="9071263" cy="4076515"/>
        </p:xfrm>
        <a:graphic>
          <a:graphicData uri="http://schemas.openxmlformats.org/drawingml/2006/table">
            <a:tbl>
              <a:tblPr/>
              <a:tblGrid>
                <a:gridCol w="17265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5974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9682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74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46793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72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No screen after booting animation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1/200pcs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2149695001202201007918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</a:t>
                      </a:r>
                      <a:r>
                        <a:rPr lang="en-US" sz="9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No screen after booting animation</a:t>
                      </a:r>
                      <a:endParaRPr lang="en-US" sz="9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 pass normally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At RC1, RC2 station : test program will check QR code and display remote capture when product finish booting as the picture bellowing: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This issue can cover at RC1, RC2 station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endParaRPr lang="en-US" sz="900" b="1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9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This issue has happened before</a:t>
                      </a:r>
                      <a:r>
                        <a:rPr lang="en-US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and Customer FW: 19.532.16 has bug.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</a:t>
                      </a: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Confirmed with</a:t>
                      </a:r>
                      <a:r>
                        <a:rPr kumimoji="1" lang="en-US" altLang="zh-TW" sz="9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RD and customer this issue and they still not provide method to fix it.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indent="-1714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à"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kumimoji="1" lang="en-US" altLang="zh-TW" sz="900" i="1" dirty="0" smtClean="0">
                        <a:solidFill>
                          <a:srgbClr val="0070C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Short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Factory will re- download customer FW 19.532.16 to solve this case.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i="1" dirty="0" smtClean="0">
                          <a:solidFill>
                            <a:srgbClr val="0070C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Long term: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kumimoji="1" lang="en-US" altLang="zh-TW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Continue to work with RD to find a method to fix this issue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No screen after booting animation</a:t>
            </a:r>
            <a:endParaRPr lang="en-US" sz="2000" b="1" dirty="0">
              <a:solidFill>
                <a:srgbClr val="0000FF"/>
              </a:solidFill>
              <a:latin typeface="Arial" panose="020B0604020202020204" pitchFamily="34" charset="0"/>
              <a:ea typeface="標楷體" pitchFamily="65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04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4187997"/>
              </p:ext>
            </p:extLst>
          </p:nvPr>
        </p:nvGraphicFramePr>
        <p:xfrm>
          <a:off x="72736" y="517891"/>
          <a:ext cx="8927308" cy="4262577"/>
        </p:xfrm>
        <a:graphic>
          <a:graphicData uri="http://schemas.openxmlformats.org/drawingml/2006/table">
            <a:tbl>
              <a:tblPr/>
              <a:tblGrid>
                <a:gridCol w="15692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92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983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04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Dented on the side of the top case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The May-2022, online had defect Top housing had damage when OP open housing carton check visual before assembly. We had inform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vendor notice this issue and request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sorting before ship to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Fii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</a:p>
                    <a:p>
                      <a:pPr marL="228600" indent="-228600">
                        <a:buAutoNum type="arabicPeriod"/>
                      </a:pP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On production line, OP no check careful housing TOP case had damage.</a:t>
                      </a:r>
                      <a:endParaRPr lang="en-US" altLang="zh-C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3. Visual Inspection station: OP -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V1001210      </a:t>
                      </a: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    Nguyen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Thi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Hong -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9.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Re-training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check housing incoming and assembly , VI 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 NG picture to SOP and Hang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this station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damage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77748" y="2458788"/>
            <a:ext cx="1325751" cy="1002422"/>
            <a:chOff x="133537" y="2015580"/>
            <a:chExt cx="1325751" cy="100242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537" y="2015580"/>
              <a:ext cx="1325751" cy="1002422"/>
            </a:xfrm>
            <a:prstGeom prst="rect">
              <a:avLst/>
            </a:prstGeom>
          </p:spPr>
        </p:pic>
        <p:sp>
          <p:nvSpPr>
            <p:cNvPr id="14" name="Oval 13"/>
            <p:cNvSpPr/>
            <p:nvPr/>
          </p:nvSpPr>
          <p:spPr>
            <a:xfrm>
              <a:off x="796412" y="2389240"/>
              <a:ext cx="294968" cy="16478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0015" y="2555151"/>
            <a:ext cx="983629" cy="647949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6073" y="3683394"/>
            <a:ext cx="655548" cy="12597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636" y="3985497"/>
            <a:ext cx="1242576" cy="65554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89" y="2959999"/>
            <a:ext cx="2181701" cy="171158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750455" y="2398215"/>
            <a:ext cx="647949" cy="96182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214004" y="1116437"/>
            <a:ext cx="895137" cy="116414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4793" y="1118575"/>
            <a:ext cx="895140" cy="1159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650089"/>
              </p:ext>
            </p:extLst>
          </p:nvPr>
        </p:nvGraphicFramePr>
        <p:xfrm>
          <a:off x="72736" y="517891"/>
          <a:ext cx="8927310" cy="4262577"/>
        </p:xfrm>
        <a:graphic>
          <a:graphicData uri="http://schemas.openxmlformats.org/drawingml/2006/table">
            <a:tbl>
              <a:tblPr/>
              <a:tblGrid>
                <a:gridCol w="1549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8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655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836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The screw is not fully tightened</a:t>
                      </a:r>
                    </a:p>
                    <a:p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1/200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0.5%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assembly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AMP main doing no follow SOP, Screw need confirm by 2 “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cach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”.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vi-VN" sz="105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 OP no re-check by himself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before transfer to next station.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3. OP doing this station 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: V1016390 Quach Minh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Quang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.</a:t>
                      </a:r>
                      <a:endParaRPr lang="vi-V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Re-training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OP doing follow SOP.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Update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Quality alarm hang online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Screw assembly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6" y="2121023"/>
            <a:ext cx="1403874" cy="8659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963127" y="1686030"/>
            <a:ext cx="1496555" cy="2098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49395" y="3762413"/>
            <a:ext cx="826735" cy="100402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8276" y="3845397"/>
            <a:ext cx="1022485" cy="826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0254" y="2289459"/>
            <a:ext cx="1202525" cy="89117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824" y="1256930"/>
            <a:ext cx="1388228" cy="6505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38621" y="2289459"/>
            <a:ext cx="1365301" cy="89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0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9373213"/>
              </p:ext>
            </p:extLst>
          </p:nvPr>
        </p:nvGraphicFramePr>
        <p:xfrm>
          <a:off x="13741" y="617804"/>
          <a:ext cx="8972940" cy="4525696"/>
        </p:xfrm>
        <a:graphic>
          <a:graphicData uri="http://schemas.openxmlformats.org/drawingml/2006/table">
            <a:tbl>
              <a:tblPr/>
              <a:tblGrid>
                <a:gridCol w="16184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235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1987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24482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407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625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9445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 : Power button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PCBA check : one tact switch feels NG in PCBA level.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Fail symptom: As ALT feedback that they found out 1pcs </a:t>
                      </a: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tact feeling is not good 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Check FATP data SN   Pass normally.</a:t>
                      </a:r>
                      <a:endParaRPr lang="en-US" sz="9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Check Visual inspection and X-Ray all is normal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4. Check by 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Mustimeter display connection is OK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5. Reassemble Button main and retest button function 5 times FT1 station  Button function Pass normally.   </a:t>
                      </a:r>
                      <a:r>
                        <a:rPr lang="en-US" alt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6. Retest Power Button Function by pressing button 10 times ( Display shows on/off) </a:t>
                      </a: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 Retest NG sample on FATP ( Focus on FT1 station to check button function)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 Pass normally.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lvl="0" indent="0" algn="l" defTabSz="762000" rtl="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/>
                      </a:pPr>
                      <a:r>
                        <a:rPr lang="en-US" alt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Conclusion : NTF issue</a:t>
                      </a:r>
                      <a:endParaRPr lang="en-US" alt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factory will keep monitoring this issue on and re-evaluate the risk of every station on FATP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Owner: ME/</a:t>
                      </a:r>
                      <a:r>
                        <a:rPr lang="zh-CN" altLang="en-US" sz="9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阮成倫</a:t>
                      </a:r>
                      <a:endParaRPr lang="en-US" altLang="zh-CN" sz="9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Update follow ALT request: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Tact feeling is not good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  <a:t>it is not function defect, tact feeling from inspector when pushed by hand</a:t>
                      </a:r>
                      <a:b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  <a:t>so, Please check and update report below</a:t>
                      </a:r>
                      <a:br>
                        <a:rPr lang="en-US" sz="900" dirty="0" smtClean="0">
                          <a:solidFill>
                            <a:srgbClr val="0000FF"/>
                          </a:solidFill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1.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 standard tact SW tension by vender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( Due date: 12-Aug )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2.</a:t>
                      </a:r>
                      <a:r>
                        <a:rPr lang="en-US" sz="900" baseline="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 measurement the defected tact SW tension ( Due date: 12-Aug )</a:t>
                      </a:r>
                      <a:br>
                        <a:rPr lang="en-US" sz="900" dirty="0" smtClean="0">
                          <a:effectLst/>
                        </a:rPr>
                      </a:br>
                      <a:r>
                        <a:rPr lang="en-US" sz="900" dirty="0" smtClean="0">
                          <a:effectLst/>
                        </a:rPr>
                        <a:t> -&gt; it should be checked part level and assembled level.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 smtClean="0">
                          <a:effectLst/>
                        </a:rPr>
                        <a:t>1. </a:t>
                      </a:r>
                      <a:r>
                        <a:rPr lang="en-US" sz="900" dirty="0" err="1" smtClean="0">
                          <a:effectLst/>
                        </a:rPr>
                        <a:t>Fii</a:t>
                      </a:r>
                      <a:r>
                        <a:rPr lang="en-US" sz="900" dirty="0" smtClean="0">
                          <a:effectLst/>
                        </a:rPr>
                        <a:t> </a:t>
                      </a:r>
                      <a:r>
                        <a:rPr lang="en-US" sz="900" dirty="0" smtClean="0">
                          <a:effectLst/>
                        </a:rPr>
                        <a:t>verify</a:t>
                      </a:r>
                      <a:r>
                        <a:rPr lang="en-US" sz="900" baseline="0" dirty="0" smtClean="0">
                          <a:effectLst/>
                        </a:rPr>
                        <a:t> Defect SW from ALT </a:t>
                      </a:r>
                      <a:r>
                        <a:rPr lang="en-US" sz="900" baseline="0" dirty="0" smtClean="0">
                          <a:effectLst/>
                        </a:rPr>
                        <a:t>feedback </a:t>
                      </a:r>
                      <a:r>
                        <a:rPr lang="en-US" sz="900" baseline="0" dirty="0" smtClean="0">
                          <a:effectLst/>
                        </a:rPr>
                        <a:t>and other 4 sample on line, SW tension within spec ( 160 + /- 50 gf </a:t>
                      </a:r>
                      <a:r>
                        <a:rPr lang="en-US" sz="900" baseline="0" dirty="0" smtClean="0">
                          <a:effectLst/>
                        </a:rPr>
                        <a:t>). =&gt; Result no abnormal issue ( all SW tension within spec)</a:t>
                      </a:r>
                      <a:endParaRPr lang="en-US" sz="900" baseline="0" dirty="0" smtClean="0">
                        <a:effectLst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effectLst/>
                        </a:rPr>
                        <a:t>2. ALT </a:t>
                      </a:r>
                      <a:r>
                        <a:rPr lang="en-US" sz="900" baseline="0" dirty="0" smtClean="0">
                          <a:effectLst/>
                        </a:rPr>
                        <a:t>customer want change spec from 160+/-50gf to 160+/-20gf. But FIT vendor not approve change it.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effectLst/>
                        </a:rPr>
                        <a:t>3. </a:t>
                      </a:r>
                      <a:r>
                        <a:rPr lang="en-US" sz="900" baseline="0" dirty="0" err="1" smtClean="0">
                          <a:effectLst/>
                        </a:rPr>
                        <a:t>Fii</a:t>
                      </a:r>
                      <a:r>
                        <a:rPr lang="en-US" sz="900" baseline="0" dirty="0" smtClean="0">
                          <a:effectLst/>
                        </a:rPr>
                        <a:t> send 4 pcs SW sample ( Min spec ) to FIT for more analysis. Due date: 25-Aug, SQE </a:t>
                      </a:r>
                      <a:r>
                        <a:rPr lang="en-US" sz="900" baseline="0" dirty="0" err="1" smtClean="0">
                          <a:effectLst/>
                        </a:rPr>
                        <a:t>Mr</a:t>
                      </a:r>
                      <a:r>
                        <a:rPr lang="en-US" sz="900" baseline="0" dirty="0" smtClean="0">
                          <a:effectLst/>
                        </a:rPr>
                        <a:t> Ha.</a:t>
                      </a: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8703478"/>
              </p:ext>
            </p:extLst>
          </p:nvPr>
        </p:nvGraphicFramePr>
        <p:xfrm>
          <a:off x="368710" y="272676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" name="Acrobat Document" showAsIcon="1" r:id="rId4" imgW="914400" imgH="771480" progId="AcroExch.Document.11">
                  <p:embed/>
                </p:oleObj>
              </mc:Choice>
              <mc:Fallback>
                <p:oleObj name="Acrobat Document" showAsIcon="1" r:id="rId4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68710" y="272676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991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17937</TotalTime>
  <Words>1476</Words>
  <Application>Microsoft Office PowerPoint</Application>
  <PresentationFormat>On-screen Show (16:9)</PresentationFormat>
  <Paragraphs>236</Paragraphs>
  <Slides>9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標楷體</vt:lpstr>
      <vt:lpstr>新細明體</vt:lpstr>
      <vt:lpstr>宋体</vt:lpstr>
      <vt:lpstr>宋体</vt:lpstr>
      <vt:lpstr>Arial</vt:lpstr>
      <vt:lpstr>Calibri</vt:lpstr>
      <vt:lpstr>Times New Roman</vt:lpstr>
      <vt:lpstr>Wingdings</vt:lpstr>
      <vt:lpstr>2_Office 佈景主題</vt:lpstr>
      <vt:lpstr>Adobe Acrobat Document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1938</cp:revision>
  <dcterms:created xsi:type="dcterms:W3CDTF">2018-11-16T05:26:15Z</dcterms:created>
  <dcterms:modified xsi:type="dcterms:W3CDTF">2022-08-25T08:08:05Z</dcterms:modified>
</cp:coreProperties>
</file>